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715000" cx="9144000"/>
  <p:notesSz cx="6858000" cy="9144000"/>
  <p:embeddedFontLst>
    <p:embeddedFont>
      <p:font typeface="Ubuntu"/>
      <p:regular r:id="rId24"/>
      <p:bold r:id="rId25"/>
      <p:italic r:id="rId26"/>
      <p:boldItalic r:id="rId27"/>
    </p:embeddedFont>
    <p:embeddedFont>
      <p:font typeface="Ubuntu Light"/>
      <p:regular r:id="rId28"/>
      <p:bold r:id="rId29"/>
      <p:italic r:id="rId30"/>
      <p:boldItalic r:id="rId31"/>
    </p:embeddedFont>
    <p:embeddedFont>
      <p:font typeface="Fira Code Light"/>
      <p:regular r:id="rId32"/>
      <p:bold r:id="rId33"/>
    </p:embeddedFont>
    <p:embeddedFont>
      <p:font typeface="Fira Code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Ubuntu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Ubuntu-italic.fntdata"/><Relationship Id="rId25" Type="http://schemas.openxmlformats.org/officeDocument/2006/relationships/font" Target="fonts/Ubuntu-bold.fntdata"/><Relationship Id="rId28" Type="http://schemas.openxmlformats.org/officeDocument/2006/relationships/font" Target="fonts/UbuntuLight-regular.fntdata"/><Relationship Id="rId27" Type="http://schemas.openxmlformats.org/officeDocument/2006/relationships/font" Target="fonts/Ubuntu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Ubuntu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UbuntuLight-boldItalic.fntdata"/><Relationship Id="rId30" Type="http://schemas.openxmlformats.org/officeDocument/2006/relationships/font" Target="fonts/UbuntuLight-italic.fntdata"/><Relationship Id="rId11" Type="http://schemas.openxmlformats.org/officeDocument/2006/relationships/slide" Target="slides/slide7.xml"/><Relationship Id="rId33" Type="http://schemas.openxmlformats.org/officeDocument/2006/relationships/font" Target="fonts/FiraCodeLight-bold.fntdata"/><Relationship Id="rId10" Type="http://schemas.openxmlformats.org/officeDocument/2006/relationships/slide" Target="slides/slide6.xml"/><Relationship Id="rId32" Type="http://schemas.openxmlformats.org/officeDocument/2006/relationships/font" Target="fonts/FiraCodeLight-regular.fntdata"/><Relationship Id="rId13" Type="http://schemas.openxmlformats.org/officeDocument/2006/relationships/slide" Target="slides/slide9.xml"/><Relationship Id="rId35" Type="http://schemas.openxmlformats.org/officeDocument/2006/relationships/font" Target="fonts/FiraCode-bold.fntdata"/><Relationship Id="rId12" Type="http://schemas.openxmlformats.org/officeDocument/2006/relationships/slide" Target="slides/slide8.xml"/><Relationship Id="rId34" Type="http://schemas.openxmlformats.org/officeDocument/2006/relationships/font" Target="fonts/FiraCode-regular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137e3f2783e_0_9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137e3f2783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e8b068190_0_182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ee8b068190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ee8b068190_0_156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ee8b068190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ee8b068190_0_66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ee8b06819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Reposta a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ee8b068190_0_41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ee8b06819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Reposta b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e8b068190_0_73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ee8b068190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Reposta 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ee8b068190_0_80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ee8b06819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Reposta a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ee8b068190_0_87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ee8b06819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Reposta a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ee8b068190_0_135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ee8b068190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Reposta a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ee8b068190_0_142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ee8b068190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ee8b068190_0_149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ee8b068190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ee7729c02a_0_0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ee7729c0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e8b068190_0_13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e8b06819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ee8b068190_0_2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ee8b06819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ee8b068190_0_34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ee8b06819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ee8b068190_0_96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ee8b068190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e8b068190_0_160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ee8b068190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e8b068190_0_168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e8b068190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ee8b068190_0_175:notes"/>
          <p:cNvSpPr/>
          <p:nvPr>
            <p:ph idx="2" type="sldImg"/>
          </p:nvPr>
        </p:nvSpPr>
        <p:spPr>
          <a:xfrm>
            <a:off x="6861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ee8b068190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É fundamental ter conhecimento sobre a precedência dos operadores para escrever código que funcione conforme esperado. Caso contrário, você pode obter resultados inesperados ou erros no seu programa devido à avaliação incorreta das expressões.</a:t>
            </a:r>
            <a:endParaRPr sz="1400"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capa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 b="0" l="0" r="0" t="9"/>
          <a:stretch/>
        </p:blipFill>
        <p:spPr>
          <a:xfrm>
            <a:off x="-59775" y="-343225"/>
            <a:ext cx="9268378" cy="655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000" y="867500"/>
            <a:ext cx="2236467" cy="13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ma | capitulo" type="tx">
  <p:cSld name="TITLE_AND_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125" y="-281050"/>
            <a:ext cx="9242225" cy="653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da " type="twoColTx">
  <p:cSld name="TITLE_AND_TWO_COLUMNS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4"/>
          <p:cNvPicPr preferRelativeResize="0"/>
          <p:nvPr/>
        </p:nvPicPr>
        <p:blipFill rotWithShape="1">
          <a:blip r:embed="rId2">
            <a:alphaModFix/>
          </a:blip>
          <a:srcRect b="39" l="0" r="0" t="29"/>
          <a:stretch/>
        </p:blipFill>
        <p:spPr>
          <a:xfrm>
            <a:off x="-39900" y="-760400"/>
            <a:ext cx="9219026" cy="6513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1025" y="5240225"/>
            <a:ext cx="565750" cy="34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ização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7183" y="-363575"/>
            <a:ext cx="9258371" cy="654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 txBox="1"/>
          <p:nvPr>
            <p:ph type="title"/>
          </p:nvPr>
        </p:nvSpPr>
        <p:spPr>
          <a:xfrm>
            <a:off x="311700" y="617333"/>
            <a:ext cx="28080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9" name="Google Shape;19;p6"/>
          <p:cNvSpPr txBox="1"/>
          <p:nvPr>
            <p:ph idx="1" type="body"/>
          </p:nvPr>
        </p:nvSpPr>
        <p:spPr>
          <a:xfrm>
            <a:off x="311700" y="1544000"/>
            <a:ext cx="2808000" cy="3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6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/>
          <p:nvPr>
            <p:ph type="title"/>
          </p:nvPr>
        </p:nvSpPr>
        <p:spPr>
          <a:xfrm>
            <a:off x="490250" y="500167"/>
            <a:ext cx="6367800" cy="45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  <p:sp>
        <p:nvSpPr>
          <p:cNvPr id="23" name="Google Shape;23;p7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4572000" y="-139"/>
            <a:ext cx="4572000" cy="571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8"/>
          <p:cNvSpPr txBox="1"/>
          <p:nvPr>
            <p:ph type="title"/>
          </p:nvPr>
        </p:nvSpPr>
        <p:spPr>
          <a:xfrm>
            <a:off x="265500" y="1370194"/>
            <a:ext cx="40452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7" name="Google Shape;27;p8"/>
          <p:cNvSpPr txBox="1"/>
          <p:nvPr>
            <p:ph idx="1" type="subTitle"/>
          </p:nvPr>
        </p:nvSpPr>
        <p:spPr>
          <a:xfrm>
            <a:off x="265500" y="3114528"/>
            <a:ext cx="4045200" cy="13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" name="Google Shape;28;p8"/>
          <p:cNvSpPr txBox="1"/>
          <p:nvPr>
            <p:ph idx="2" type="body"/>
          </p:nvPr>
        </p:nvSpPr>
        <p:spPr>
          <a:xfrm>
            <a:off x="4939500" y="804528"/>
            <a:ext cx="3837000" cy="41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idx="1" type="body"/>
          </p:nvPr>
        </p:nvSpPr>
        <p:spPr>
          <a:xfrm>
            <a:off x="311700" y="4700639"/>
            <a:ext cx="59988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hasCustomPrompt="1" type="title"/>
          </p:nvPr>
        </p:nvSpPr>
        <p:spPr>
          <a:xfrm>
            <a:off x="311700" y="1229028"/>
            <a:ext cx="8520600" cy="218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311700" y="3502472"/>
            <a:ext cx="8520600" cy="14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/>
        </p:nvSpPr>
        <p:spPr>
          <a:xfrm>
            <a:off x="4206525" y="4231050"/>
            <a:ext cx="228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Operadores</a:t>
            </a:r>
            <a:endParaRPr sz="16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4" name="Google Shape;44;p12"/>
          <p:cNvSpPr txBox="1"/>
          <p:nvPr/>
        </p:nvSpPr>
        <p:spPr>
          <a:xfrm>
            <a:off x="4206525" y="4771350"/>
            <a:ext cx="4097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Lógica de </a:t>
            </a:r>
            <a:r>
              <a:rPr lang="pt-BR" sz="130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</a:t>
            </a:r>
            <a:r>
              <a:rPr lang="pt-BR" sz="130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I</a:t>
            </a:r>
            <a:endParaRPr sz="13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45" name="Google Shape;45;p12"/>
          <p:cNvGrpSpPr/>
          <p:nvPr/>
        </p:nvGrpSpPr>
        <p:grpSpPr>
          <a:xfrm>
            <a:off x="4284425" y="4682725"/>
            <a:ext cx="4942500" cy="0"/>
            <a:chOff x="4251700" y="5140900"/>
            <a:chExt cx="4942500" cy="0"/>
          </a:xfrm>
        </p:grpSpPr>
        <p:cxnSp>
          <p:nvCxnSpPr>
            <p:cNvPr id="46" name="Google Shape;46;p12"/>
            <p:cNvCxnSpPr/>
            <p:nvPr/>
          </p:nvCxnSpPr>
          <p:spPr>
            <a:xfrm>
              <a:off x="4251700" y="5140900"/>
              <a:ext cx="3690600" cy="0"/>
            </a:xfrm>
            <a:prstGeom prst="straightConnector1">
              <a:avLst/>
            </a:prstGeom>
            <a:noFill/>
            <a:ln cap="flat" cmpd="sng" w="19050">
              <a:solidFill>
                <a:srgbClr val="A6F75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" name="Google Shape;47;p12"/>
            <p:cNvCxnSpPr/>
            <p:nvPr/>
          </p:nvCxnSpPr>
          <p:spPr>
            <a:xfrm>
              <a:off x="7942300" y="5140900"/>
              <a:ext cx="1251900" cy="0"/>
            </a:xfrm>
            <a:prstGeom prst="straightConnector1">
              <a:avLst/>
            </a:prstGeom>
            <a:noFill/>
            <a:ln cap="flat" cmpd="sng" w="19050">
              <a:solidFill>
                <a:srgbClr val="2371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Precedência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12" name="Google Shape;112;p21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Resumo</a:t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1336950" y="1411025"/>
            <a:ext cx="6470100" cy="37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Regras Gerais de Precedência:</a:t>
            </a: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Code Light"/>
              <a:buAutoNum type="arabicPeriod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Parênteses:</a:t>
            </a: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Têm a precedência mais alta; as operações dentro dos parênteses são sempre avaliadas primeiro</a:t>
            </a: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.</a:t>
            </a:r>
            <a:b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Code Light"/>
              <a:buAutoNum type="arabicPeriod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Operações Aritméticas (Multiplicação, Divisão, Módulo):</a:t>
            </a: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Têm precedência sobre adições e subtrações.</a:t>
            </a:r>
            <a:b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Code Light"/>
              <a:buAutoNum type="arabicPeriod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Adições e Subtrações:</a:t>
            </a: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São avaliadas depois das operações aritméticas.</a:t>
            </a:r>
            <a:b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Code Light"/>
              <a:buAutoNum type="arabicPeriod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Operadores Relacionais e Lógicos:</a:t>
            </a: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Têm uma precedência específica para comparações e operações booleanas.</a:t>
            </a: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/>
        </p:nvSpPr>
        <p:spPr>
          <a:xfrm>
            <a:off x="3492150" y="2495850"/>
            <a:ext cx="215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Exercícios</a:t>
            </a:r>
            <a:endParaRPr sz="35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Exercícios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25" name="Google Shape;125;p23"/>
          <p:cNvSpPr txBox="1"/>
          <p:nvPr/>
        </p:nvSpPr>
        <p:spPr>
          <a:xfrm>
            <a:off x="742700" y="1402300"/>
            <a:ext cx="7462800" cy="26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Exercício 1: Controle de Acesso Múltiplo</a:t>
            </a:r>
            <a:endParaRPr b="1"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Para que um usuário tenha acesso a um sistema, ele deve ser ativo, ter nível de permissão acima de 7 e não ter pendências financeiras. </a:t>
            </a:r>
            <a:endParaRPr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Qual das alternativas representa corretamente essa condição?</a:t>
            </a:r>
            <a:endParaRPr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usuarioAtivo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&amp;&amp; nivelPermissao &gt; 7 &amp;&amp; !pendenciasFinanceiras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usuarioAtivo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|| nivelPermissao &gt; 7 &amp;&amp; !pendenciasFinanceiras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usuarioAtivo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&amp;&amp; nivelPermissao &gt; 7 || !pendenciasFinanceiras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usuarioAtivo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&amp;&amp; nivelPermissao &gt;= 7 &amp;&amp; !pendenciasFinanceiras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Exercícios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31" name="Google Shape;131;p24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32" name="Google Shape;132;p24"/>
          <p:cNvSpPr txBox="1"/>
          <p:nvPr/>
        </p:nvSpPr>
        <p:spPr>
          <a:xfrm>
            <a:off x="1336950" y="1411025"/>
            <a:ext cx="6470100" cy="3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Exercício 2: Cálculo de Desconto Complexo</a:t>
            </a:r>
            <a:endParaRPr b="1"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Um cliente recebe um desconto de 20% se comprar a partir 20 itens e seu valor total exceder a partir de 1000. Qual das alternativas representa corretamente essa condição?</a:t>
            </a:r>
            <a:b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</a:br>
            <a:b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</a:b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Qual das alternativas representa corretamente essa condição?</a:t>
            </a:r>
            <a:endParaRPr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numItens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&gt; 20 &amp;&amp; </a:t>
            </a: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valorTotal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&gt; 1000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numItens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&gt;= 20 &amp;&amp; </a:t>
            </a: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valorTotal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&gt;= 1000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numItens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&gt; 20 || </a:t>
            </a: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valorTotal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&gt; 1000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numItens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&gt;= 20 || </a:t>
            </a:r>
            <a:r>
              <a:rPr i="1"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valorTotal</a:t>
            </a: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 &gt;= 1000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Exercícios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38" name="Google Shape;138;p25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39" name="Google Shape;139;p25"/>
          <p:cNvSpPr txBox="1"/>
          <p:nvPr/>
        </p:nvSpPr>
        <p:spPr>
          <a:xfrm>
            <a:off x="1336950" y="1411025"/>
            <a:ext cx="6470100" cy="3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Exercício 3: Critérios de Promoção</a:t>
            </a:r>
            <a:endParaRPr b="1"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Para um produto ser elegível para promoção, ele deve estar disponível em estoque e ter sido lançado nos últimos 6 meses(lançamento recente).</a:t>
            </a:r>
            <a:b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</a:br>
            <a:b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</a:b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Qual das alternativas representa corretamente essa condição?</a:t>
            </a:r>
            <a:endParaRPr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emEstoque &amp;&amp; lancamentoRecente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!emEstoque || !lancamentoRecente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emEstoque || lancamentoRecente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emEstoque &amp;&amp; !lancamentoRecente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Exercícios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1336950" y="1411025"/>
            <a:ext cx="721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Exercício 4: Combinação de Requisitos</a:t>
            </a:r>
            <a:endParaRPr b="1"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Um cliente recebe frete grátis se ele for um membro premium ou se sua compra exceder 500 e o endereço estiver dentro do país.</a:t>
            </a:r>
            <a:b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</a:br>
            <a:b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</a:b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Qual das alternativas representa corretamente essa condição?</a:t>
            </a:r>
            <a:endParaRPr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isMembroPremium || valorCompra &gt; 500 || enderecoNacional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isMembroPremium &amp;&amp; valorCompra &gt; 500 || enderecoNacional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isMembroPremium || valorCompra &gt; 500 &amp;&amp; enderecoNacional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isMembroPremium &amp;&amp; valorCompra &gt; 500 &amp;&amp; enderecoNacional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Exercícios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52" name="Google Shape;152;p27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53" name="Google Shape;153;p27"/>
          <p:cNvSpPr txBox="1"/>
          <p:nvPr/>
        </p:nvSpPr>
        <p:spPr>
          <a:xfrm>
            <a:off x="1336950" y="1411025"/>
            <a:ext cx="721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Exercício 5: Avaliação de Acesso Especial</a:t>
            </a:r>
            <a:endParaRPr b="1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Para um usuário ter acesso especial a recursos premium, ele deve ter uma assinatura ativa e pelo menos 50 pontos de reputação.</a:t>
            </a:r>
            <a:b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b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</a:b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Qual das alternativas representa corretamente essa condição?</a:t>
            </a:r>
            <a:endParaRPr>
              <a:solidFill>
                <a:srgbClr val="D1D5DB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assinaturaAtiva &amp;&amp; pontoReputacao &gt;= 50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assinaturaAtiva || pontoReputacao &gt;= 50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assinaturaAtiva || pontoReputacao &gt; 50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Courier New"/>
              <a:buAutoNum type="alphaLcParenR"/>
            </a:pPr>
            <a:r>
              <a:rPr lang="pt-BR">
                <a:solidFill>
                  <a:srgbClr val="D1D5DB"/>
                </a:solidFill>
                <a:latin typeface="Courier New"/>
                <a:ea typeface="Courier New"/>
                <a:cs typeface="Courier New"/>
                <a:sym typeface="Courier New"/>
              </a:rPr>
              <a:t>assinaturaAtiva &amp;&amp; pontoReputacao &gt; 50</a:t>
            </a:r>
            <a:endParaRPr>
              <a:solidFill>
                <a:srgbClr val="D1D5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Exercícios Código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59" name="Google Shape;159;p28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60" name="Google Shape;160;p28"/>
          <p:cNvSpPr txBox="1"/>
          <p:nvPr/>
        </p:nvSpPr>
        <p:spPr>
          <a:xfrm>
            <a:off x="1336950" y="1411025"/>
            <a:ext cx="7218000" cy="18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Exercício 6:</a:t>
            </a: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Verificar o Maior de Três Números</a:t>
            </a:r>
            <a:endParaRPr b="1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Escreva um programa que aceite três números inteiros e determine o maior entre eles </a:t>
            </a: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usando apenas o operador ternário.</a:t>
            </a:r>
            <a:endParaRPr b="1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6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Exercícios Código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66" name="Google Shape;166;p29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67" name="Google Shape;167;p29"/>
          <p:cNvSpPr txBox="1"/>
          <p:nvPr/>
        </p:nvSpPr>
        <p:spPr>
          <a:xfrm>
            <a:off x="931325" y="1411025"/>
            <a:ext cx="7623600" cy="29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Exercício 7: </a:t>
            </a: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Determinar a Categoria de um Atleta com Base na Idade</a:t>
            </a:r>
            <a:endParaRPr b="1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Suponha que você queira determinar a categoria de um atleta com base em sua idade:</a:t>
            </a: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Code Light"/>
              <a:buChar char="●"/>
            </a:pP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Se a idade for inferior a 18, a categoria é "Juvenil".</a:t>
            </a: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Code Light"/>
              <a:buChar char="●"/>
            </a:pP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Se a idade estiver entre 18 e 40 (inclusive), a categoria é "Adulto".</a:t>
            </a: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Code Light"/>
              <a:buChar char="●"/>
            </a:pPr>
            <a: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Se a idade for superior a 40, a categoria é "Master".</a:t>
            </a:r>
            <a:br>
              <a:rPr lang="pt-BR">
                <a:solidFill>
                  <a:schemeClr val="lt2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Usar apenas o operador ternário.</a:t>
            </a:r>
            <a:endParaRPr>
              <a:solidFill>
                <a:schemeClr val="lt2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Exercícios Código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73" name="Google Shape;173;p30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74" name="Google Shape;174;p30"/>
          <p:cNvSpPr txBox="1"/>
          <p:nvPr/>
        </p:nvSpPr>
        <p:spPr>
          <a:xfrm>
            <a:off x="931325" y="1411025"/>
            <a:ext cx="7623600" cy="26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Exercício 8: </a:t>
            </a: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Verificar se um Ano é Bissexto</a:t>
            </a:r>
            <a:endParaRPr b="1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Um ano é considerado bissexto se:</a:t>
            </a:r>
            <a:endParaRPr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Code"/>
              <a:buChar char="●"/>
            </a:pPr>
            <a:r>
              <a:rPr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É divisível por 4, mas não por 100, ou</a:t>
            </a:r>
            <a:endParaRPr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Code"/>
              <a:buChar char="●"/>
            </a:pPr>
            <a:r>
              <a:rPr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É divisível por 400.</a:t>
            </a:r>
            <a:endParaRPr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Escreva um programa que determine se um ano é bissexto ou não, </a:t>
            </a:r>
            <a:r>
              <a:rPr b="1" lang="pt-BR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usando apenas o operador ternário.</a:t>
            </a:r>
            <a:endParaRPr b="1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60000"/>
              </a:lnSpc>
              <a:spcBef>
                <a:spcPts val="1500"/>
              </a:spcBef>
              <a:spcAft>
                <a:spcPts val="400"/>
              </a:spcAft>
              <a:buNone/>
            </a:pPr>
            <a:r>
              <a:t/>
            </a:r>
            <a:endParaRPr b="1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Operadores e Precedência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53" name="Google Shape;53;p13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1336950" y="1411025"/>
            <a:ext cx="6470100" cy="4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Assim como temos os operadores matemáticos da aritmética, álgebra, 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trigonometría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, cálculo etc. O Java define símbolos especiais para realizar operações com nossas variáveis também. Esses operadores podem tomar um, dois ou três termos e agir sobre eles.</a:t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400"/>
              <a:buFont typeface="Fira Code Light"/>
              <a:buChar char="●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Aritméticos</a:t>
            </a:r>
            <a:r>
              <a:rPr b="1" lang="pt-BR">
                <a:solidFill>
                  <a:srgbClr val="E1E1E1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soma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+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), subtração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-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), multiplicação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*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 e divisão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/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);</a:t>
            </a:r>
            <a:b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endParaRPr>
              <a:solidFill>
                <a:srgbClr val="E1E1E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400"/>
              <a:buFont typeface="Fira Code Light"/>
              <a:buChar char="●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Lógicos</a:t>
            </a:r>
            <a:r>
              <a:rPr b="1" lang="pt-BR">
                <a:solidFill>
                  <a:srgbClr val="E1E1E1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negação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!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), E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&amp;&amp;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), OU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||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 </a:t>
            </a:r>
            <a:r>
              <a:rPr lang="pt-BR">
                <a:solidFill>
                  <a:srgbClr val="8F8F9F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// duplo pipe</a:t>
            </a:r>
            <a:br>
              <a:rPr lang="pt-BR">
                <a:solidFill>
                  <a:srgbClr val="8F8F9F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endParaRPr>
              <a:solidFill>
                <a:srgbClr val="8F8F9F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400"/>
              <a:buFont typeface="Fira Code Light"/>
              <a:buChar char="●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Relacionais</a:t>
            </a:r>
            <a:r>
              <a:rPr b="1" lang="pt-BR">
                <a:solidFill>
                  <a:srgbClr val="E1E1E1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maior que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&gt;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), menor que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&lt;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), igual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==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), diferente (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!=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</a:t>
            </a:r>
            <a:b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endParaRPr>
              <a:solidFill>
                <a:srgbClr val="E1E1E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1400"/>
              <a:buFont typeface="Fira Code Light"/>
              <a:buChar char="●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Ternário</a:t>
            </a:r>
            <a:r>
              <a:rPr b="1" lang="pt-BR">
                <a:solidFill>
                  <a:srgbClr val="E1E1E1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r>
              <a:rPr lang="pt-BR">
                <a:solidFill>
                  <a:srgbClr val="E1E1E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?</a:t>
            </a:r>
            <a:r>
              <a:rPr lang="pt-BR">
                <a:solidFill>
                  <a:srgbClr val="FFD950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</a:t>
            </a:r>
            <a:r>
              <a:rPr lang="pt-BR">
                <a:solidFill>
                  <a:srgbClr val="FFB454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:</a:t>
            </a:r>
            <a:endParaRPr>
              <a:solidFill>
                <a:srgbClr val="FFB454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Operadores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336950" y="1411025"/>
            <a:ext cx="647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Existem algumas variações desses operadores que encurtam as expressões que escrevemos. Por exemplo, ao invés de:</a:t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2971450" y="2279775"/>
            <a:ext cx="3000000" cy="801600"/>
          </a:xfrm>
          <a:prstGeom prst="rect">
            <a:avLst/>
          </a:prstGeom>
          <a:noFill/>
          <a:ln cap="flat" cmpd="sng" w="9525">
            <a:solidFill>
              <a:srgbClr val="8F8F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8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int contador </a:t>
            </a:r>
            <a:r>
              <a:rPr lang="pt-BR" sz="1300">
                <a:solidFill>
                  <a:srgbClr val="FFB45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300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300">
                <a:solidFill>
                  <a:srgbClr val="2371FF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pt-BR" sz="1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FFD95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8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contador </a:t>
            </a:r>
            <a:r>
              <a:rPr lang="pt-BR" sz="1300">
                <a:solidFill>
                  <a:srgbClr val="FFB45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300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 contador </a:t>
            </a:r>
            <a:r>
              <a:rPr lang="pt-BR" sz="1300">
                <a:solidFill>
                  <a:srgbClr val="FFB45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pt-BR" sz="1300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300">
                <a:solidFill>
                  <a:srgbClr val="2371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pt-BR" sz="13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600">
              <a:solidFill>
                <a:srgbClr val="80AB4A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613150" y="4233725"/>
            <a:ext cx="1716600" cy="400200"/>
          </a:xfrm>
          <a:prstGeom prst="rect">
            <a:avLst/>
          </a:prstGeom>
          <a:noFill/>
          <a:ln cap="flat" cmpd="sng" w="9525">
            <a:solidFill>
              <a:srgbClr val="8F8F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8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contador++</a:t>
            </a:r>
            <a:endParaRPr b="1">
              <a:solidFill>
                <a:srgbClr val="80AB4A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236400" y="3296600"/>
            <a:ext cx="6470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Podemos utilizar o operador unário </a:t>
            </a:r>
            <a:r>
              <a:rPr lang="pt-BR">
                <a:solidFill>
                  <a:srgbClr val="80AB4A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++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 na forma </a:t>
            </a:r>
            <a:r>
              <a:rPr b="1"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pós-fixada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, nesse cenário, o valor atual do </a:t>
            </a:r>
            <a:r>
              <a:rPr lang="pt-BR">
                <a:solidFill>
                  <a:srgbClr val="80AB4A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contador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 é informado, e em seguira, seu v</a:t>
            </a:r>
            <a:r>
              <a:rPr lang="pt-BR" u="sng">
                <a:solidFill>
                  <a:srgbClr val="E1E1E1"/>
                </a:solidFill>
                <a:latin typeface="Fira Code"/>
                <a:ea typeface="Fira Code"/>
                <a:cs typeface="Fira Code"/>
                <a:sym typeface="Fira Code"/>
              </a:rPr>
              <a:t>alor é adicionado </a:t>
            </a:r>
            <a:r>
              <a:rPr lang="pt-BR" u="sng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Operadores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1336950" y="1411025"/>
            <a:ext cx="647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A forma pré-fixada, primeiro é realizado o 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acréscimo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 e, depois, o novo valor é retornado</a:t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3573325" y="2297625"/>
            <a:ext cx="1716600" cy="400200"/>
          </a:xfrm>
          <a:prstGeom prst="rect">
            <a:avLst/>
          </a:prstGeom>
          <a:noFill/>
          <a:ln cap="flat" cmpd="sng" w="9525">
            <a:solidFill>
              <a:srgbClr val="8F8F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8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pt-BR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contador</a:t>
            </a:r>
            <a:endParaRPr b="1">
              <a:solidFill>
                <a:srgbClr val="80AB4A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Operadores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1336950" y="1411025"/>
            <a:ext cx="6470100" cy="27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Um operador aritmético especial, e que não foi mencionado, é o </a:t>
            </a:r>
            <a:r>
              <a:rPr i="1" lang="pt-BR">
                <a:solidFill>
                  <a:srgbClr val="E1E1E1"/>
                </a:solidFill>
                <a:highlight>
                  <a:srgbClr val="181C23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mod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 </a:t>
            </a:r>
            <a:r>
              <a:rPr lang="pt-BR">
                <a:solidFill>
                  <a:srgbClr val="80AB4A"/>
                </a:solidFill>
                <a:highlight>
                  <a:srgbClr val="181C23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%</a:t>
            </a:r>
            <a:r>
              <a:rPr lang="pt-BR">
                <a:solidFill>
                  <a:srgbClr val="E1E1E1"/>
                </a:solidFill>
                <a:highlight>
                  <a:srgbClr val="181C23"/>
                </a:highlight>
                <a:latin typeface="Fira Code Light"/>
                <a:ea typeface="Fira Code Light"/>
                <a:cs typeface="Fira Code Light"/>
                <a:sym typeface="Fira Code Light"/>
              </a:rPr>
              <a:t>. Este operador informa o "resto da divisão", por exemplo:</a:t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D1D5DB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O operador </a:t>
            </a:r>
            <a:r>
              <a:rPr i="1" lang="pt-BR">
                <a:solidFill>
                  <a:srgbClr val="D1D5DB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mod</a:t>
            </a:r>
            <a:r>
              <a:rPr lang="pt-BR">
                <a:solidFill>
                  <a:srgbClr val="D1D5DB"/>
                </a:solidFill>
                <a:highlight>
                  <a:srgbClr val="181C23"/>
                </a:highlight>
                <a:latin typeface="Fira Code"/>
                <a:ea typeface="Fira Code"/>
                <a:cs typeface="Fira Code"/>
                <a:sym typeface="Fira Code"/>
              </a:rPr>
              <a:t> é, frequentemente, usado para verificar se um número é par ou ímpar. </a:t>
            </a:r>
            <a:endParaRPr>
              <a:solidFill>
                <a:srgbClr val="E1E1E1"/>
              </a:solidFill>
              <a:highlight>
                <a:srgbClr val="181C23"/>
              </a:highlight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2101650" y="2804475"/>
            <a:ext cx="4940700" cy="400200"/>
          </a:xfrm>
          <a:prstGeom prst="rect">
            <a:avLst/>
          </a:prstGeom>
          <a:noFill/>
          <a:ln cap="flat" cmpd="sng" w="9525">
            <a:solidFill>
              <a:srgbClr val="8F8F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8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int resultado </a:t>
            </a:r>
            <a:r>
              <a:rPr lang="pt-BR">
                <a:solidFill>
                  <a:srgbClr val="FFB45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>
                <a:solidFill>
                  <a:srgbClr val="2371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pt-BR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>
                <a:solidFill>
                  <a:srgbClr val="FFB454"/>
                </a:solidFill>
                <a:latin typeface="Courier New"/>
                <a:ea typeface="Courier New"/>
                <a:cs typeface="Courier New"/>
                <a:sym typeface="Courier New"/>
              </a:rPr>
              <a:t>%</a:t>
            </a:r>
            <a:r>
              <a:rPr lang="pt-BR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>
                <a:solidFill>
                  <a:srgbClr val="2371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pt-BR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pt-BR">
                <a:solidFill>
                  <a:srgbClr val="FFD95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>
                <a:solidFill>
                  <a:srgbClr val="8F8F9F"/>
                </a:solidFill>
                <a:latin typeface="Courier New"/>
                <a:ea typeface="Courier New"/>
                <a:cs typeface="Courier New"/>
                <a:sym typeface="Courier New"/>
              </a:rPr>
              <a:t>// resultado = 1</a:t>
            </a:r>
            <a:endParaRPr>
              <a:solidFill>
                <a:srgbClr val="FFD95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/>
        </p:nvSpPr>
        <p:spPr>
          <a:xfrm>
            <a:off x="3492150" y="2495850"/>
            <a:ext cx="3535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Precedência</a:t>
            </a:r>
            <a:endParaRPr sz="35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Precedência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1336950" y="1411025"/>
            <a:ext cx="64701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A precedência refere-se à ordem em que operações são avaliadas em uma expressão. Em lógica de programação e em muitas linguagens de programação, existem regras claras sobre a ordem em que operadores são aplicados, garantindo que as operações sejam realizadas de maneira consistente.</a:t>
            </a: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Precedência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1336950" y="1411025"/>
            <a:ext cx="6470100" cy="31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Fira Code Light"/>
              <a:buAutoNum type="arabicPeriod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Parênteses:</a:t>
            </a:r>
            <a: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Operações dentro de parênteses são sempre avaliadas primeiro. Se houver parênteses aninhados, os mais internos serão avaliados primeiro.</a:t>
            </a:r>
            <a:b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Fira Code Light"/>
              <a:buAutoNum type="arabicPeriod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Multiplicação, Divisão e Módulo:</a:t>
            </a:r>
            <a: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Estas operações têm uma precedência mais alta do que adições e subtrações. Assim, elas são avaliadas antes das operações de adição e subtração.</a:t>
            </a:r>
            <a:b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</a:b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Fira Code Light"/>
              <a:buAutoNum type="arabicPeriod"/>
            </a:pP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Adição e Subtração:</a:t>
            </a:r>
            <a: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Se não houver parênteses, as operações de adição e subtração são avaliadas depois das operações de multiplicação, divisão e módulo.</a:t>
            </a: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240550" y="138175"/>
            <a:ext cx="34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Precedência</a:t>
            </a:r>
            <a:endParaRPr sz="160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240550" y="440125"/>
            <a:ext cx="273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1336950" y="1411025"/>
            <a:ext cx="6470100" cy="30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4. </a:t>
            </a: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Operadores Relacionais:</a:t>
            </a:r>
            <a: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São usados para comparar valores e, geralmente, têm uma precedência mais baixa do que operadores aritméticos, mas mais alta do que operadores lógicos.</a:t>
            </a: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5. </a:t>
            </a:r>
            <a:r>
              <a:rPr b="1" lang="pt-BR">
                <a:solidFill>
                  <a:srgbClr val="80AB4A"/>
                </a:solidFill>
                <a:latin typeface="Fira Code"/>
                <a:ea typeface="Fira Code"/>
                <a:cs typeface="Fira Code"/>
                <a:sym typeface="Fira Code"/>
              </a:rPr>
              <a:t>Operadores Lógicos:</a:t>
            </a:r>
            <a: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Como </a:t>
            </a:r>
            <a:r>
              <a:rPr b="1" lang="pt-BR">
                <a:solidFill>
                  <a:srgbClr val="D1D5DB"/>
                </a:solidFill>
                <a:latin typeface="Fira Code"/>
                <a:ea typeface="Fira Code"/>
                <a:cs typeface="Fira Code"/>
                <a:sym typeface="Fira Code"/>
              </a:rPr>
              <a:t>AND, OR, NOT</a:t>
            </a:r>
            <a:r>
              <a:rPr lang="pt-BR">
                <a:solidFill>
                  <a:srgbClr val="D1D5DB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. Eles têm a precedência mais baixa na maioria das linguagens de programação, mas é sempre uma boa prática usar parênteses para tornar as intenções claras, especialmente em expressões complexas.</a:t>
            </a: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D1D5DB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